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12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7.3845961559826775E-3"/>
          <c:w val="1"/>
          <c:h val="0.9926154038440177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Lbls>
            <c:dLbl>
              <c:idx val="0"/>
              <c:layout>
                <c:manualLayout>
                  <c:x val="-0.17418762884370867"/>
                  <c:y val="5.0712247250305618E-2"/>
                </c:manualLayout>
              </c:layout>
              <c:showCatName val="1"/>
            </c:dLbl>
            <c:dLbl>
              <c:idx val="1"/>
              <c:layout>
                <c:manualLayout>
                  <c:x val="-0.10771604081028055"/>
                  <c:y val="-0.21625895733807354"/>
                </c:manualLayout>
              </c:layout>
              <c:showCatName val="1"/>
            </c:dLbl>
            <c:dLbl>
              <c:idx val="3"/>
              <c:layout>
                <c:manualLayout>
                  <c:x val="0.21859955375328671"/>
                  <c:y val="6.5558253944006314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dirty="0" err="1" smtClean="0"/>
                      <a:t>C</a:t>
                    </a:r>
                    <a:r>
                      <a:rPr lang="en-US" dirty="0" err="1" smtClean="0"/>
                      <a:t>oA</a:t>
                    </a:r>
                    <a:endParaRPr lang="en-US" dirty="0"/>
                  </a:p>
                </c:rich>
              </c:tx>
              <c:showCatName val="1"/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CatName val="1"/>
            <c:showLeaderLines val="1"/>
          </c:dLbls>
          <c:cat>
            <c:strRef>
              <c:f>Foglio1!$A$2:$A$5</c:f>
              <c:strCache>
                <c:ptCount val="4"/>
                <c:pt idx="0">
                  <c:v>ToF</c:v>
                </c:pt>
                <c:pt idx="1">
                  <c:v>TGA</c:v>
                </c:pt>
                <c:pt idx="2">
                  <c:v>CAV</c:v>
                </c:pt>
                <c:pt idx="3">
                  <c:v>CoAo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38</c:v>
                </c:pt>
                <c:pt idx="1">
                  <c:v>15</c:v>
                </c:pt>
                <c:pt idx="2">
                  <c:v>20</c:v>
                </c:pt>
                <c:pt idx="3">
                  <c:v>24</c:v>
                </c:pt>
              </c:numCache>
            </c:numRef>
          </c:val>
        </c:ser>
        <c:dLbls>
          <c:showCatName val="1"/>
        </c:dLbls>
      </c:pie3DChart>
    </c:plotArea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E28101-E0A6-4FF5-A736-0AC6788284BE}" type="doc">
      <dgm:prSet loTypeId="urn:microsoft.com/office/officeart/2005/8/layout/vList2" loCatId="list" qsTypeId="urn:microsoft.com/office/officeart/2005/8/quickstyle/3d7" qsCatId="3D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5B717F38-2015-4340-8CC2-EBA980866ACA}">
      <dgm:prSet phldrT="[Testo]" custT="1"/>
      <dgm:spPr/>
      <dgm:t>
        <a:bodyPr/>
        <a:lstStyle/>
        <a:p>
          <a:pPr algn="ctr"/>
          <a:r>
            <a:rPr lang="it-IT" sz="2800" b="1" dirty="0" smtClean="0"/>
            <a:t>NON è vero che vivono meno e peggio</a:t>
          </a:r>
          <a:endParaRPr lang="it-IT" sz="2800" b="1" dirty="0"/>
        </a:p>
      </dgm:t>
    </dgm:pt>
    <dgm:pt modelId="{A1C31AF8-BE05-4A9E-9F3A-37140700C299}" type="parTrans" cxnId="{EA5A8EBE-FC36-4158-88C1-DB1A90CB292A}">
      <dgm:prSet/>
      <dgm:spPr/>
      <dgm:t>
        <a:bodyPr/>
        <a:lstStyle/>
        <a:p>
          <a:pPr algn="ctr"/>
          <a:endParaRPr lang="it-IT" sz="2800" b="1"/>
        </a:p>
      </dgm:t>
    </dgm:pt>
    <dgm:pt modelId="{92C05D3D-8019-4C60-91FE-C39D29D59843}" type="sibTrans" cxnId="{EA5A8EBE-FC36-4158-88C1-DB1A90CB292A}">
      <dgm:prSet/>
      <dgm:spPr/>
      <dgm:t>
        <a:bodyPr/>
        <a:lstStyle/>
        <a:p>
          <a:pPr algn="ctr"/>
          <a:endParaRPr lang="it-IT" sz="2800" b="1"/>
        </a:p>
      </dgm:t>
    </dgm:pt>
    <dgm:pt modelId="{EDA1EDC1-F6C3-45D5-8724-576972B92587}">
      <dgm:prSet phldrT="[Testo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it-IT" sz="2800" b="1" dirty="0" smtClean="0"/>
            <a:t>Follow-up attento e specifico</a:t>
          </a:r>
        </a:p>
      </dgm:t>
    </dgm:pt>
    <dgm:pt modelId="{C3808E7E-83FE-4FB6-89B0-D62651ACC22A}" type="parTrans" cxnId="{064BE576-572E-4A8D-8558-DD14D4E1A7AD}">
      <dgm:prSet/>
      <dgm:spPr/>
      <dgm:t>
        <a:bodyPr/>
        <a:lstStyle/>
        <a:p>
          <a:pPr algn="ctr"/>
          <a:endParaRPr lang="it-IT" sz="2800" b="1"/>
        </a:p>
      </dgm:t>
    </dgm:pt>
    <dgm:pt modelId="{BF3C268B-5AEF-43CC-90AA-3EFBAF1A3AC9}" type="sibTrans" cxnId="{064BE576-572E-4A8D-8558-DD14D4E1A7AD}">
      <dgm:prSet/>
      <dgm:spPr/>
      <dgm:t>
        <a:bodyPr/>
        <a:lstStyle/>
        <a:p>
          <a:pPr algn="ctr"/>
          <a:endParaRPr lang="it-IT" sz="2800" b="1"/>
        </a:p>
      </dgm:t>
    </dgm:pt>
    <dgm:pt modelId="{EB34408B-3C83-4D3D-A507-1D2FD72EE80C}">
      <dgm:prSet custT="1"/>
      <dgm:spPr/>
      <dgm:t>
        <a:bodyPr/>
        <a:lstStyle/>
        <a:p>
          <a:pPr algn="ctr"/>
          <a:r>
            <a:rPr lang="it-IT" sz="2800" b="1" dirty="0" smtClean="0"/>
            <a:t>Prematurità e basso peso complicano l’</a:t>
          </a:r>
          <a:r>
            <a:rPr lang="it-IT" sz="2800" b="1" dirty="0" err="1" smtClean="0"/>
            <a:t>outcome</a:t>
          </a:r>
          <a:r>
            <a:rPr lang="it-IT" sz="2800" b="1" dirty="0" smtClean="0"/>
            <a:t> neonatale e chirurgico</a:t>
          </a:r>
          <a:endParaRPr lang="it-IT" sz="2800" b="1" dirty="0"/>
        </a:p>
      </dgm:t>
    </dgm:pt>
    <dgm:pt modelId="{AD41900D-51AF-40A8-89F0-202E188D55CB}" type="parTrans" cxnId="{145D3A6A-A38A-4793-9758-C8AFE7C39558}">
      <dgm:prSet/>
      <dgm:spPr/>
      <dgm:t>
        <a:bodyPr/>
        <a:lstStyle/>
        <a:p>
          <a:pPr algn="ctr"/>
          <a:endParaRPr lang="it-IT" sz="2800" b="1"/>
        </a:p>
      </dgm:t>
    </dgm:pt>
    <dgm:pt modelId="{D64528B1-0011-495F-8008-0C49CB08B2B4}" type="sibTrans" cxnId="{145D3A6A-A38A-4793-9758-C8AFE7C39558}">
      <dgm:prSet/>
      <dgm:spPr/>
      <dgm:t>
        <a:bodyPr/>
        <a:lstStyle/>
        <a:p>
          <a:pPr algn="ctr"/>
          <a:endParaRPr lang="it-IT" sz="2800" b="1"/>
        </a:p>
      </dgm:t>
    </dgm:pt>
    <dgm:pt modelId="{97383B34-242E-478E-B485-7D345BBB547D}">
      <dgm:prSet custT="1"/>
      <dgm:spPr/>
      <dgm:t>
        <a:bodyPr/>
        <a:lstStyle/>
        <a:p>
          <a:pPr algn="ctr"/>
          <a:r>
            <a:rPr lang="it-IT" sz="2800" b="1" dirty="0" smtClean="0"/>
            <a:t>Nella sindrome ricerco la cardiopatia</a:t>
          </a:r>
          <a:endParaRPr lang="it-IT" sz="2800" b="1" dirty="0"/>
        </a:p>
      </dgm:t>
    </dgm:pt>
    <dgm:pt modelId="{297A7C60-FDE5-49BB-B177-B53EFD13E58B}" type="parTrans" cxnId="{0EE2587B-9AEB-49DA-BB05-9C1A72B9B6FF}">
      <dgm:prSet/>
      <dgm:spPr/>
      <dgm:t>
        <a:bodyPr/>
        <a:lstStyle/>
        <a:p>
          <a:endParaRPr lang="it-IT" sz="2800"/>
        </a:p>
      </dgm:t>
    </dgm:pt>
    <dgm:pt modelId="{A32D0FF5-AD3F-420A-9F3F-0ADD9DB03C3F}" type="sibTrans" cxnId="{0EE2587B-9AEB-49DA-BB05-9C1A72B9B6FF}">
      <dgm:prSet/>
      <dgm:spPr/>
      <dgm:t>
        <a:bodyPr/>
        <a:lstStyle/>
        <a:p>
          <a:endParaRPr lang="it-IT" sz="2800"/>
        </a:p>
      </dgm:t>
    </dgm:pt>
    <dgm:pt modelId="{CD318922-E8B0-4757-B898-01BD9C9245E1}" type="pres">
      <dgm:prSet presAssocID="{85E28101-E0A6-4FF5-A736-0AC6788284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596B986-75BD-4C0C-91C8-9AC1FA5DD8F1}" type="pres">
      <dgm:prSet presAssocID="{5B717F38-2015-4340-8CC2-EBA980866AC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C21FDA4-9D1E-4B0F-9671-B76995FADE4C}" type="pres">
      <dgm:prSet presAssocID="{92C05D3D-8019-4C60-91FE-C39D29D59843}" presName="spacer" presStyleCnt="0"/>
      <dgm:spPr/>
      <dgm:t>
        <a:bodyPr/>
        <a:lstStyle/>
        <a:p>
          <a:endParaRPr lang="it-IT"/>
        </a:p>
      </dgm:t>
    </dgm:pt>
    <dgm:pt modelId="{D7193925-128A-4103-AEDE-F40F102D730F}" type="pres">
      <dgm:prSet presAssocID="{EDA1EDC1-F6C3-45D5-8724-576972B92587}" presName="parentText" presStyleLbl="node1" presStyleIdx="1" presStyleCnt="4" custLinFactY="-25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7F270FB-3076-4BF3-B8BC-C4AFA4C66814}" type="pres">
      <dgm:prSet presAssocID="{BF3C268B-5AEF-43CC-90AA-3EFBAF1A3AC9}" presName="spacer" presStyleCnt="0"/>
      <dgm:spPr/>
      <dgm:t>
        <a:bodyPr/>
        <a:lstStyle/>
        <a:p>
          <a:endParaRPr lang="it-IT"/>
        </a:p>
      </dgm:t>
    </dgm:pt>
    <dgm:pt modelId="{4A40B1FF-7A21-44E2-89A8-D9FFD464E8D5}" type="pres">
      <dgm:prSet presAssocID="{EB34408B-3C83-4D3D-A507-1D2FD72EE80C}" presName="parentText" presStyleLbl="node1" presStyleIdx="2" presStyleCnt="4" custLinFactY="-123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D2B6C5-E866-4B88-99D2-C731D14137DE}" type="pres">
      <dgm:prSet presAssocID="{D64528B1-0011-495F-8008-0C49CB08B2B4}" presName="spacer" presStyleCnt="0"/>
      <dgm:spPr/>
      <dgm:t>
        <a:bodyPr/>
        <a:lstStyle/>
        <a:p>
          <a:endParaRPr lang="it-IT"/>
        </a:p>
      </dgm:t>
    </dgm:pt>
    <dgm:pt modelId="{8B0D5F64-45C3-4DE4-8984-9EDF22625040}" type="pres">
      <dgm:prSet presAssocID="{97383B34-242E-478E-B485-7D345BBB547D}" presName="parentText" presStyleLbl="node1" presStyleIdx="3" presStyleCnt="4" custLinFactY="-405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45D3A6A-A38A-4793-9758-C8AFE7C39558}" srcId="{85E28101-E0A6-4FF5-A736-0AC6788284BE}" destId="{EB34408B-3C83-4D3D-A507-1D2FD72EE80C}" srcOrd="2" destOrd="0" parTransId="{AD41900D-51AF-40A8-89F0-202E188D55CB}" sibTransId="{D64528B1-0011-495F-8008-0C49CB08B2B4}"/>
    <dgm:cxn modelId="{426D25D4-6ABC-46D8-962D-C5C154CB112F}" type="presOf" srcId="{5B717F38-2015-4340-8CC2-EBA980866ACA}" destId="{A596B986-75BD-4C0C-91C8-9AC1FA5DD8F1}" srcOrd="0" destOrd="0" presId="urn:microsoft.com/office/officeart/2005/8/layout/vList2"/>
    <dgm:cxn modelId="{C833976E-00A7-4B9E-8950-5D30443948A3}" type="presOf" srcId="{EB34408B-3C83-4D3D-A507-1D2FD72EE80C}" destId="{4A40B1FF-7A21-44E2-89A8-D9FFD464E8D5}" srcOrd="0" destOrd="0" presId="urn:microsoft.com/office/officeart/2005/8/layout/vList2"/>
    <dgm:cxn modelId="{CCB9B4FD-9F9A-49DD-9828-4882A58C81FB}" type="presOf" srcId="{EDA1EDC1-F6C3-45D5-8724-576972B92587}" destId="{D7193925-128A-4103-AEDE-F40F102D730F}" srcOrd="0" destOrd="0" presId="urn:microsoft.com/office/officeart/2005/8/layout/vList2"/>
    <dgm:cxn modelId="{064BE576-572E-4A8D-8558-DD14D4E1A7AD}" srcId="{85E28101-E0A6-4FF5-A736-0AC6788284BE}" destId="{EDA1EDC1-F6C3-45D5-8724-576972B92587}" srcOrd="1" destOrd="0" parTransId="{C3808E7E-83FE-4FB6-89B0-D62651ACC22A}" sibTransId="{BF3C268B-5AEF-43CC-90AA-3EFBAF1A3AC9}"/>
    <dgm:cxn modelId="{BC2B9AA2-0176-4550-9E60-764462615393}" type="presOf" srcId="{85E28101-E0A6-4FF5-A736-0AC6788284BE}" destId="{CD318922-E8B0-4757-B898-01BD9C9245E1}" srcOrd="0" destOrd="0" presId="urn:microsoft.com/office/officeart/2005/8/layout/vList2"/>
    <dgm:cxn modelId="{0EE2587B-9AEB-49DA-BB05-9C1A72B9B6FF}" srcId="{85E28101-E0A6-4FF5-A736-0AC6788284BE}" destId="{97383B34-242E-478E-B485-7D345BBB547D}" srcOrd="3" destOrd="0" parTransId="{297A7C60-FDE5-49BB-B177-B53EFD13E58B}" sibTransId="{A32D0FF5-AD3F-420A-9F3F-0ADD9DB03C3F}"/>
    <dgm:cxn modelId="{39A26184-FBC7-4D81-9F28-892B3151DACE}" type="presOf" srcId="{97383B34-242E-478E-B485-7D345BBB547D}" destId="{8B0D5F64-45C3-4DE4-8984-9EDF22625040}" srcOrd="0" destOrd="0" presId="urn:microsoft.com/office/officeart/2005/8/layout/vList2"/>
    <dgm:cxn modelId="{EA5A8EBE-FC36-4158-88C1-DB1A90CB292A}" srcId="{85E28101-E0A6-4FF5-A736-0AC6788284BE}" destId="{5B717F38-2015-4340-8CC2-EBA980866ACA}" srcOrd="0" destOrd="0" parTransId="{A1C31AF8-BE05-4A9E-9F3A-37140700C299}" sibTransId="{92C05D3D-8019-4C60-91FE-C39D29D59843}"/>
    <dgm:cxn modelId="{2CA4FF36-A92E-4178-9280-7006A5E691C8}" type="presParOf" srcId="{CD318922-E8B0-4757-B898-01BD9C9245E1}" destId="{A596B986-75BD-4C0C-91C8-9AC1FA5DD8F1}" srcOrd="0" destOrd="0" presId="urn:microsoft.com/office/officeart/2005/8/layout/vList2"/>
    <dgm:cxn modelId="{EBB62A04-6AAF-4A9E-BF5D-7EC211DA5A8A}" type="presParOf" srcId="{CD318922-E8B0-4757-B898-01BD9C9245E1}" destId="{2C21FDA4-9D1E-4B0F-9671-B76995FADE4C}" srcOrd="1" destOrd="0" presId="urn:microsoft.com/office/officeart/2005/8/layout/vList2"/>
    <dgm:cxn modelId="{8FAF3951-3463-43F0-B614-4E641F871543}" type="presParOf" srcId="{CD318922-E8B0-4757-B898-01BD9C9245E1}" destId="{D7193925-128A-4103-AEDE-F40F102D730F}" srcOrd="2" destOrd="0" presId="urn:microsoft.com/office/officeart/2005/8/layout/vList2"/>
    <dgm:cxn modelId="{83815BD1-99A6-403A-BC7E-6B2D8F5A1EAC}" type="presParOf" srcId="{CD318922-E8B0-4757-B898-01BD9C9245E1}" destId="{37F270FB-3076-4BF3-B8BC-C4AFA4C66814}" srcOrd="3" destOrd="0" presId="urn:microsoft.com/office/officeart/2005/8/layout/vList2"/>
    <dgm:cxn modelId="{31B8D9DB-D157-4E05-BC00-38F37E8E8CA4}" type="presParOf" srcId="{CD318922-E8B0-4757-B898-01BD9C9245E1}" destId="{4A40B1FF-7A21-44E2-89A8-D9FFD464E8D5}" srcOrd="4" destOrd="0" presId="urn:microsoft.com/office/officeart/2005/8/layout/vList2"/>
    <dgm:cxn modelId="{8357D267-9AE9-43F6-B786-7F26E7FAFFBA}" type="presParOf" srcId="{CD318922-E8B0-4757-B898-01BD9C9245E1}" destId="{49D2B6C5-E866-4B88-99D2-C731D14137DE}" srcOrd="5" destOrd="0" presId="urn:microsoft.com/office/officeart/2005/8/layout/vList2"/>
    <dgm:cxn modelId="{E53CE53B-AC75-421F-9EA2-BEB1A7F56045}" type="presParOf" srcId="{CD318922-E8B0-4757-B898-01BD9C9245E1}" destId="{8B0D5F64-45C3-4DE4-8984-9EDF2262504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96B986-75BD-4C0C-91C8-9AC1FA5DD8F1}">
      <dsp:nvSpPr>
        <dsp:cNvPr id="0" name=""/>
        <dsp:cNvSpPr/>
      </dsp:nvSpPr>
      <dsp:spPr>
        <a:xfrm>
          <a:off x="0" y="1096"/>
          <a:ext cx="6096000" cy="122616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 smtClean="0"/>
            <a:t>NON è vero che vivono meno e peggio</a:t>
          </a:r>
          <a:endParaRPr lang="it-IT" sz="2800" b="1" kern="1200" dirty="0"/>
        </a:p>
      </dsp:txBody>
      <dsp:txXfrm>
        <a:off x="0" y="1096"/>
        <a:ext cx="6096000" cy="1226169"/>
      </dsp:txXfrm>
    </dsp:sp>
    <dsp:sp modelId="{D7193925-128A-4103-AEDE-F40F102D730F}">
      <dsp:nvSpPr>
        <dsp:cNvPr id="0" name=""/>
        <dsp:cNvSpPr/>
      </dsp:nvSpPr>
      <dsp:spPr>
        <a:xfrm>
          <a:off x="0" y="1224138"/>
          <a:ext cx="6096000" cy="1226169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 smtClean="0"/>
            <a:t>Follow-up attento e specifico</a:t>
          </a:r>
        </a:p>
      </dsp:txBody>
      <dsp:txXfrm>
        <a:off x="0" y="1224138"/>
        <a:ext cx="6096000" cy="1226169"/>
      </dsp:txXfrm>
    </dsp:sp>
    <dsp:sp modelId="{4A40B1FF-7A21-44E2-89A8-D9FFD464E8D5}">
      <dsp:nvSpPr>
        <dsp:cNvPr id="0" name=""/>
        <dsp:cNvSpPr/>
      </dsp:nvSpPr>
      <dsp:spPr>
        <a:xfrm>
          <a:off x="0" y="2449699"/>
          <a:ext cx="6096000" cy="122616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 smtClean="0"/>
            <a:t>Prematurità e basso peso complicano l’</a:t>
          </a:r>
          <a:r>
            <a:rPr lang="it-IT" sz="2800" b="1" kern="1200" dirty="0" err="1" smtClean="0"/>
            <a:t>outcome</a:t>
          </a:r>
          <a:r>
            <a:rPr lang="it-IT" sz="2800" b="1" kern="1200" dirty="0" smtClean="0"/>
            <a:t> neonatale e chirurgico</a:t>
          </a:r>
          <a:endParaRPr lang="it-IT" sz="2800" b="1" kern="1200" dirty="0"/>
        </a:p>
      </dsp:txBody>
      <dsp:txXfrm>
        <a:off x="0" y="2449699"/>
        <a:ext cx="6096000" cy="1226169"/>
      </dsp:txXfrm>
    </dsp:sp>
    <dsp:sp modelId="{8B0D5F64-45C3-4DE4-8984-9EDF22625040}">
      <dsp:nvSpPr>
        <dsp:cNvPr id="0" name=""/>
        <dsp:cNvSpPr/>
      </dsp:nvSpPr>
      <dsp:spPr>
        <a:xfrm>
          <a:off x="0" y="3652809"/>
          <a:ext cx="6096000" cy="122616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 smtClean="0"/>
            <a:t>Nella sindrome ricerco la cardiopatia</a:t>
          </a:r>
          <a:endParaRPr lang="it-IT" sz="2800" b="1" kern="1200" dirty="0"/>
        </a:p>
      </dsp:txBody>
      <dsp:txXfrm>
        <a:off x="0" y="3652809"/>
        <a:ext cx="6096000" cy="1226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5E4D9-E014-4C40-9DD9-65B09A92499C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8F182-25E8-44EA-8198-28B2D8A4A64D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dirty="0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01/12/2011</a:t>
            </a:fld>
            <a:endParaRPr lang="it-IT" dirty="0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chart" Target="../charts/chart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 10" descr="27.03.'11 (4) - Copia sep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7384"/>
            <a:ext cx="9144000" cy="6858000"/>
          </a:xfrm>
          <a:prstGeom prst="rect">
            <a:avLst/>
          </a:prstGeom>
        </p:spPr>
      </p:pic>
      <p:graphicFrame>
        <p:nvGraphicFramePr>
          <p:cNvPr id="9" name="Diagramma 8"/>
          <p:cNvGraphicFramePr/>
          <p:nvPr/>
        </p:nvGraphicFramePr>
        <p:xfrm>
          <a:off x="2699792" y="1700808"/>
          <a:ext cx="6096000" cy="49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331640" y="0"/>
            <a:ext cx="6552728" cy="1512168"/>
          </a:xfrm>
        </p:spPr>
        <p:txBody>
          <a:bodyPr>
            <a:noAutofit/>
          </a:bodyPr>
          <a:lstStyle/>
          <a:p>
            <a:pPr algn="ctr"/>
            <a:r>
              <a:rPr lang="it-IT" sz="4000" dirty="0" smtClean="0">
                <a:solidFill>
                  <a:schemeClr val="tx1"/>
                </a:solidFill>
              </a:rPr>
              <a:t/>
            </a:r>
            <a:br>
              <a:rPr lang="it-IT" sz="4000" dirty="0" smtClean="0">
                <a:solidFill>
                  <a:schemeClr val="tx1"/>
                </a:solidFill>
              </a:rPr>
            </a:br>
            <a:r>
              <a:rPr lang="it-IT" sz="4000" dirty="0" smtClean="0">
                <a:solidFill>
                  <a:schemeClr val="tx1"/>
                </a:solidFill>
              </a:rPr>
              <a:t/>
            </a:r>
            <a:br>
              <a:rPr lang="it-IT" sz="4000" dirty="0" smtClean="0">
                <a:solidFill>
                  <a:schemeClr val="tx1"/>
                </a:solidFill>
              </a:rPr>
            </a:br>
            <a:r>
              <a:rPr lang="it-IT" sz="4000" dirty="0" smtClean="0">
                <a:solidFill>
                  <a:schemeClr val="tx1"/>
                </a:solidFill>
              </a:rPr>
              <a:t/>
            </a:r>
            <a:br>
              <a:rPr lang="it-IT" sz="4000" dirty="0" smtClean="0">
                <a:solidFill>
                  <a:schemeClr val="tx1"/>
                </a:solidFill>
              </a:rPr>
            </a:br>
            <a:r>
              <a:rPr lang="it-IT" sz="4000" dirty="0" smtClean="0">
                <a:solidFill>
                  <a:schemeClr val="tx1"/>
                </a:solidFill>
              </a:rPr>
              <a:t/>
            </a:r>
            <a:br>
              <a:rPr lang="it-IT" sz="4000" dirty="0" smtClean="0">
                <a:solidFill>
                  <a:schemeClr val="tx1"/>
                </a:solidFill>
              </a:rPr>
            </a:br>
            <a:r>
              <a:rPr lang="it-IT" sz="4000" dirty="0" smtClean="0">
                <a:solidFill>
                  <a:schemeClr val="tx1"/>
                </a:solidFill>
              </a:rPr>
              <a:t/>
            </a:r>
            <a:br>
              <a:rPr lang="it-IT" sz="4000" dirty="0" smtClean="0">
                <a:solidFill>
                  <a:schemeClr val="tx1"/>
                </a:solidFill>
              </a:rPr>
            </a:br>
            <a:r>
              <a:rPr lang="it-IT" sz="3600" dirty="0" smtClean="0">
                <a:solidFill>
                  <a:schemeClr val="tx1"/>
                </a:solidFill>
              </a:rPr>
              <a:t>Il </a:t>
            </a:r>
            <a:r>
              <a:rPr lang="it-IT" sz="3600" i="1" dirty="0" smtClean="0">
                <a:solidFill>
                  <a:schemeClr val="tx1"/>
                </a:solidFill>
              </a:rPr>
              <a:t>GROWN-UP</a:t>
            </a:r>
            <a:r>
              <a:rPr lang="it-IT" sz="3600" dirty="0" smtClean="0">
                <a:solidFill>
                  <a:schemeClr val="tx1"/>
                </a:solidFill>
              </a:rPr>
              <a:t> dei bambini operati per cardiopatia congenita</a:t>
            </a:r>
            <a:r>
              <a:rPr lang="it-IT" sz="4000" dirty="0" smtClean="0">
                <a:solidFill>
                  <a:schemeClr val="tx1"/>
                </a:solidFill>
              </a:rPr>
              <a:t/>
            </a:r>
            <a:br>
              <a:rPr lang="it-IT" sz="4000" dirty="0" smtClean="0">
                <a:solidFill>
                  <a:schemeClr val="tx1"/>
                </a:solidFill>
              </a:rPr>
            </a:br>
            <a:r>
              <a:rPr lang="it-IT" sz="1600" dirty="0" smtClean="0">
                <a:solidFill>
                  <a:schemeClr val="tx1"/>
                </a:solidFill>
              </a:rPr>
              <a:t>S. Orlandini, A. Benettoni – IRCCS Burlo Garofalo – Trieste</a:t>
            </a:r>
            <a:endParaRPr lang="it-IT" sz="4000" dirty="0">
              <a:solidFill>
                <a:schemeClr val="tx1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7584" cy="98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" name="Picture 3" descr="logo università"/>
          <p:cNvPicPr>
            <a:picLocks noChangeAspect="1" noChangeArrowheads="1"/>
          </p:cNvPicPr>
          <p:nvPr/>
        </p:nvPicPr>
        <p:blipFill>
          <a:blip r:embed="rId9" cstate="print">
            <a:biLevel thresh="50000"/>
          </a:blip>
          <a:srcRect/>
          <a:stretch>
            <a:fillRect/>
          </a:stretch>
        </p:blipFill>
        <p:spPr bwMode="auto">
          <a:xfrm>
            <a:off x="8244408" y="1"/>
            <a:ext cx="899592" cy="938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Grafico 14"/>
          <p:cNvGraphicFramePr/>
          <p:nvPr/>
        </p:nvGraphicFramePr>
        <p:xfrm>
          <a:off x="251520" y="2996952"/>
          <a:ext cx="2592288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596B986-75BD-4C0C-91C8-9AC1FA5DD8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A596B986-75BD-4C0C-91C8-9AC1FA5DD8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7193925-128A-4103-AEDE-F40F102D7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D7193925-128A-4103-AEDE-F40F102D73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40B1FF-7A21-44E2-89A8-D9FFD464E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4A40B1FF-7A21-44E2-89A8-D9FFD464E8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B0D5F64-45C3-4DE4-8984-9EDF226250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graphicEl>
                                              <a:dgm id="{8B0D5F64-45C3-4DE4-8984-9EDF226250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29</Words>
  <Application>Microsoft Office PowerPoint</Application>
  <PresentationFormat>Presentazione su schermo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Equinozio</vt:lpstr>
      <vt:lpstr>     Il GROWN-UP dei bambini operati per cardiopatia congenita S. Orlandini, A. Benettoni – IRCCS Burlo Garofalo – Trieste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Il GROWN-UP dei bambini operati per cardiopatia congenita S. Orlandini, A. Benettoni – IRCCS Burlo Garofalo – Trieste</dc:title>
  <dc:creator>Silvia</dc:creator>
  <cp:lastModifiedBy>Silvia</cp:lastModifiedBy>
  <cp:revision>30</cp:revision>
  <dcterms:created xsi:type="dcterms:W3CDTF">2011-11-16T18:36:25Z</dcterms:created>
  <dcterms:modified xsi:type="dcterms:W3CDTF">2011-12-01T20:26:51Z</dcterms:modified>
</cp:coreProperties>
</file>